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Lst>
  <p:sldIdLst>
    <p:sldId id="257" r:id="rId5"/>
    <p:sldId id="258" r:id="rId6"/>
    <p:sldId id="259" r:id="rId7"/>
    <p:sldId id="260" r:id="rId8"/>
    <p:sldId id="261" r:id="rId9"/>
    <p:sldId id="277" r:id="rId10"/>
    <p:sldId id="265" r:id="rId11"/>
    <p:sldId id="278" r:id="rId12"/>
    <p:sldId id="279" r:id="rId13"/>
    <p:sldId id="266" r:id="rId14"/>
    <p:sldId id="267" r:id="rId15"/>
    <p:sldId id="268" r:id="rId16"/>
    <p:sldId id="275" r:id="rId17"/>
    <p:sldId id="270" r:id="rId18"/>
    <p:sldId id="276" r:id="rId19"/>
    <p:sldId id="271" r:id="rId20"/>
    <p:sldId id="280" r:id="rId21"/>
    <p:sldId id="272" r:id="rId22"/>
    <p:sldId id="273"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B9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 v="95" dt="2020-04-04T02:03:30.626"/>
    <p1510:client id="{110CD0D6-FAC9-4417-9554-4782D478E747}" v="68" dt="2020-04-04T02:23:05.029"/>
    <p1510:client id="{147DCEBE-2BD0-49FE-9B45-49910280327C}" v="36" dt="2020-04-04T02:13:45.447"/>
    <p1510:client id="{20A2463D-B20F-4A4E-B97A-A3AA257E448C}" v="1" dt="2020-04-04T03:01:45.922"/>
    <p1510:client id="{29EC5997-91CA-43FE-9D56-49BF13F30FB9}" v="2717" dt="2020-04-04T02:05:29.140"/>
    <p1510:client id="{3096ACFC-11C6-41C0-A547-6ED5B0EE9908}" v="9" dt="2020-04-03T23:55:53.302"/>
    <p1510:client id="{CDDE42DE-9151-438B-ADD5-B073B866FBE8}" v="481" dt="2020-04-04T02:29:19.388"/>
    <p1510:client id="{D2191C1D-DC14-4109-9213-2A02C5F1877D}" v="1343" dt="2020-04-04T01:50:32.224"/>
    <p1510:client id="{E4087F89-0A9C-4B71-801D-5578F1917FC3}" v="3336" dt="2020-04-04T01:43:06.62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gif>
</file>

<file path=ppt/media/image2.jpeg>
</file>

<file path=ppt/media/image3.pn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04-Apr-20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670094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04-Apr-20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447749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04-Apr-20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7170627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04-Apr-20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071741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04-Apr-20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9489349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p:cNvSpPr>
            <a:spLocks noGrp="1"/>
          </p:cNvSpPr>
          <p:nvPr>
            <p:ph type="dt" sz="half" idx="10"/>
          </p:nvPr>
        </p:nvSpPr>
        <p:spPr/>
        <p:txBody>
          <a:bodyPr/>
          <a:lstStyle/>
          <a:p>
            <a:fld id="{846CE7D5-CF57-46EF-B807-FDD0502418D4}" type="datetimeFigureOut">
              <a:rPr lang="en-US" smtClean="0"/>
              <a:t>04-Apr-20</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594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Date Placeholder 1"/>
          <p:cNvSpPr>
            <a:spLocks noGrp="1"/>
          </p:cNvSpPr>
          <p:nvPr>
            <p:ph type="dt" sz="half" idx="10"/>
          </p:nvPr>
        </p:nvSpPr>
        <p:spPr/>
        <p:txBody>
          <a:bodyPr/>
          <a:lstStyle/>
          <a:p>
            <a:fld id="{846CE7D5-CF57-46EF-B807-FDD0502418D4}" type="datetimeFigureOut">
              <a:rPr lang="en-US" smtClean="0"/>
              <a:t>04-Apr-20</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671381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2" name="Date Placeholder 1"/>
          <p:cNvSpPr>
            <a:spLocks noGrp="1"/>
          </p:cNvSpPr>
          <p:nvPr>
            <p:ph type="dt" sz="half" idx="10"/>
          </p:nvPr>
        </p:nvSpPr>
        <p:spPr/>
        <p:txBody>
          <a:bodyPr/>
          <a:lstStyle/>
          <a:p>
            <a:fld id="{846CE7D5-CF57-46EF-B807-FDD0502418D4}" type="datetimeFigureOut">
              <a:rPr lang="en-US" smtClean="0"/>
              <a:t>04-Apr-20</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987903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46CE7D5-CF57-46EF-B807-FDD0502418D4}" type="datetimeFigureOut">
              <a:rPr lang="en-US" smtClean="0"/>
              <a:t>04-Apr-20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041243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846CE7D5-CF57-46EF-B807-FDD0502418D4}" type="datetimeFigureOut">
              <a:rPr lang="en-US" smtClean="0"/>
              <a:t>04-Apr-20</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899444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846CE7D5-CF57-46EF-B807-FDD0502418D4}" type="datetimeFigureOut">
              <a:rPr lang="en-US" smtClean="0"/>
              <a:t>04-Apr-20</a:t>
            </a:fld>
            <a:endParaRPr lang="en-US"/>
          </a:p>
        </p:txBody>
      </p:sp>
      <p:sp>
        <p:nvSpPr>
          <p:cNvPr id="9" name="Footer Placeholder 8"/>
          <p:cNvSpPr>
            <a:spLocks noGrp="1"/>
          </p:cNvSpPr>
          <p:nvPr>
            <p:ph type="ftr" sz="quarter" idx="11"/>
          </p:nvPr>
        </p:nvSpPr>
        <p:spPr>
          <a:xfrm>
            <a:off x="3499101" y="6356350"/>
            <a:ext cx="5911517" cy="365125"/>
          </a:xfrm>
        </p:spPr>
        <p:txBody>
          <a:bodyPr/>
          <a:lstStyle/>
          <a:p>
            <a:endParaRPr lang="en-US"/>
          </a:p>
        </p:txBody>
      </p:sp>
      <p:sp>
        <p:nvSpPr>
          <p:cNvPr id="10" name="Slide Number Placeholder 9"/>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818036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rgbClr val="00B0F0"/>
          </a:fgClr>
          <a:bgClr>
            <a:schemeClr val="bg1"/>
          </a:bgClr>
        </a:pattFill>
        <a:effectLst/>
      </p:bgPr>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846CE7D5-CF57-46EF-B807-FDD0502418D4}" type="datetimeFigureOut">
              <a:rPr lang="en-US" smtClean="0"/>
              <a:t>04-Apr-20</a:t>
            </a:fld>
            <a:endParaRPr lang="en-US"/>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855695230"/>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material.io/design/motion/speed.html#duration-easing-dynamic-durations" TargetMode="External"/><Relationship Id="rId2" Type="http://schemas.openxmlformats.org/officeDocument/2006/relationships/hyperlink" Target="https://material.io/design/"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git.cs.dal.ca/tarpara/smartshopper.git"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gs.statcounter.com/android-version-market-share/mobile-tablet/worldwid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C214F8C1-BDE3-416C-89C7-328C4FC740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9379" y="1743788"/>
            <a:ext cx="7019925" cy="395287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C3F262C3-A1B9-431A-BE86-6AAECC961D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25355" y="279123"/>
            <a:ext cx="4694485" cy="165599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C5BD033-E7D7-4CDF-AE60-944EABCBC56A}"/>
              </a:ext>
            </a:extLst>
          </p:cNvPr>
          <p:cNvSpPr txBox="1"/>
          <p:nvPr/>
        </p:nvSpPr>
        <p:spPr>
          <a:xfrm>
            <a:off x="7250680" y="1868954"/>
            <a:ext cx="4317784" cy="1785104"/>
          </a:xfrm>
          <a:prstGeom prst="rect">
            <a:avLst/>
          </a:prstGeom>
          <a:noFill/>
        </p:spPr>
        <p:txBody>
          <a:bodyPr wrap="square" rtlCol="0">
            <a:spAutoFit/>
          </a:bodyPr>
          <a:lstStyle/>
          <a:p>
            <a:r>
              <a:rPr lang="en-US" sz="2800" b="1" dirty="0">
                <a:solidFill>
                  <a:srgbClr val="2E308B"/>
                </a:solidFill>
                <a:latin typeface="Times New Roman" panose="02020603050405020304" pitchFamily="18" charset="0"/>
              </a:rPr>
              <a:t>SmartShopper</a:t>
            </a:r>
            <a:endParaRPr lang="en-US" sz="2400" b="1" dirty="0">
              <a:solidFill>
                <a:srgbClr val="2E308B"/>
              </a:solidFill>
              <a:latin typeface="Times New Roman" panose="02020603050405020304" pitchFamily="18" charset="0"/>
            </a:endParaRPr>
          </a:p>
          <a:p>
            <a:r>
              <a:rPr lang="en-US" sz="2400" b="1" dirty="0">
                <a:solidFill>
                  <a:srgbClr val="2E308B"/>
                </a:solidFill>
                <a:latin typeface="Times New Roman" panose="02020603050405020304" pitchFamily="18" charset="0"/>
              </a:rPr>
              <a:t> </a:t>
            </a:r>
            <a:endParaRPr lang="en-US" sz="2400" b="1" dirty="0">
              <a:solidFill>
                <a:srgbClr val="2E308B"/>
              </a:solidFill>
            </a:endParaRPr>
          </a:p>
          <a:p>
            <a:r>
              <a:rPr lang="en-US" b="1" dirty="0">
                <a:solidFill>
                  <a:srgbClr val="000000"/>
                </a:solidFill>
                <a:latin typeface="Times New Roman" panose="02020603050405020304" pitchFamily="18" charset="0"/>
              </a:rPr>
              <a:t>CSCI 5708 Mobile Computing</a:t>
            </a:r>
            <a:r>
              <a:rPr lang="en-US" dirty="0">
                <a:solidFill>
                  <a:srgbClr val="000000"/>
                </a:solidFill>
                <a:latin typeface="Times New Roman" panose="02020603050405020304" pitchFamily="18" charset="0"/>
              </a:rPr>
              <a:t> </a:t>
            </a:r>
            <a:endParaRPr lang="en-US" dirty="0">
              <a:solidFill>
                <a:srgbClr val="000000"/>
              </a:solidFill>
            </a:endParaRPr>
          </a:p>
          <a:p>
            <a:r>
              <a:rPr lang="en-US" dirty="0">
                <a:solidFill>
                  <a:srgbClr val="000000"/>
                </a:solidFill>
                <a:latin typeface="Times New Roman" panose="02020603050405020304" pitchFamily="18" charset="0"/>
              </a:rPr>
              <a:t>April 3</a:t>
            </a:r>
            <a:r>
              <a:rPr lang="en-US" sz="1600" baseline="30000" dirty="0">
                <a:solidFill>
                  <a:srgbClr val="000000"/>
                </a:solidFill>
                <a:latin typeface="Times New Roman" panose="02020603050405020304" pitchFamily="18" charset="0"/>
              </a:rPr>
              <a:t>rd</a:t>
            </a:r>
            <a:r>
              <a:rPr lang="en-US" dirty="0">
                <a:solidFill>
                  <a:srgbClr val="000000"/>
                </a:solidFill>
                <a:latin typeface="Times New Roman" panose="02020603050405020304" pitchFamily="18" charset="0"/>
              </a:rPr>
              <a:t>, 2020 </a:t>
            </a:r>
            <a:endParaRPr lang="en-US" dirty="0">
              <a:solidFill>
                <a:srgbClr val="000000"/>
              </a:solidFill>
            </a:endParaRPr>
          </a:p>
          <a:p>
            <a:endParaRPr lang="en-US" dirty="0"/>
          </a:p>
        </p:txBody>
      </p:sp>
      <p:sp>
        <p:nvSpPr>
          <p:cNvPr id="9" name="TextBox 8">
            <a:extLst>
              <a:ext uri="{FF2B5EF4-FFF2-40B4-BE49-F238E27FC236}">
                <a16:creationId xmlns:a16="http://schemas.microsoft.com/office/drawing/2014/main" id="{D59CA430-A6BD-4A56-9924-D372FB542701}"/>
              </a:ext>
            </a:extLst>
          </p:cNvPr>
          <p:cNvSpPr txBox="1"/>
          <p:nvPr/>
        </p:nvSpPr>
        <p:spPr>
          <a:xfrm>
            <a:off x="7250680" y="4344501"/>
            <a:ext cx="3353931" cy="1477328"/>
          </a:xfrm>
          <a:prstGeom prst="rect">
            <a:avLst/>
          </a:prstGeom>
          <a:noFill/>
        </p:spPr>
        <p:txBody>
          <a:bodyPr wrap="none" rtlCol="0">
            <a:spAutoFit/>
          </a:bodyPr>
          <a:lstStyle/>
          <a:p>
            <a:pPr fontAlgn="base"/>
            <a:r>
              <a:rPr lang="en-US" dirty="0" err="1">
                <a:latin typeface="Calibri" panose="020F0502020204030204" pitchFamily="34" charset="0"/>
                <a:cs typeface="Calibri" panose="020F0502020204030204" pitchFamily="34" charset="0"/>
              </a:rPr>
              <a:t>Amoli</a:t>
            </a:r>
            <a:r>
              <a:rPr lang="en-US" dirty="0">
                <a:latin typeface="Calibri" panose="020F0502020204030204" pitchFamily="34" charset="0"/>
                <a:cs typeface="Calibri" panose="020F0502020204030204" pitchFamily="34" charset="0"/>
              </a:rPr>
              <a:t> Nishant              B00835717 </a:t>
            </a:r>
          </a:p>
          <a:p>
            <a:pPr fontAlgn="base"/>
            <a:r>
              <a:rPr lang="en-US" dirty="0" err="1">
                <a:latin typeface="Calibri" panose="020F0502020204030204" pitchFamily="34" charset="0"/>
                <a:cs typeface="Calibri" panose="020F0502020204030204" pitchFamily="34" charset="0"/>
              </a:rPr>
              <a:t>Mandava</a:t>
            </a:r>
            <a:r>
              <a:rPr lang="en-US" dirty="0">
                <a:latin typeface="Calibri" panose="020F0502020204030204" pitchFamily="34" charset="0"/>
                <a:cs typeface="Calibri" panose="020F0502020204030204" pitchFamily="34" charset="0"/>
              </a:rPr>
              <a:t> Abhinav       B00841453 </a:t>
            </a:r>
          </a:p>
          <a:p>
            <a:pPr fontAlgn="base"/>
            <a:r>
              <a:rPr lang="en-US" dirty="0" err="1">
                <a:latin typeface="Calibri" panose="020F0502020204030204" pitchFamily="34" charset="0"/>
                <a:cs typeface="Calibri" panose="020F0502020204030204" pitchFamily="34" charset="0"/>
              </a:rPr>
              <a:t>Ponangi</a:t>
            </a:r>
            <a:r>
              <a:rPr lang="en-US" dirty="0">
                <a:latin typeface="Calibri" panose="020F0502020204030204" pitchFamily="34" charset="0"/>
                <a:cs typeface="Calibri" panose="020F0502020204030204" pitchFamily="34" charset="0"/>
              </a:rPr>
              <a:t> Sriram            B00851421 </a:t>
            </a:r>
          </a:p>
          <a:p>
            <a:pPr fontAlgn="base"/>
            <a:r>
              <a:rPr lang="en-US" dirty="0">
                <a:latin typeface="Calibri" panose="020F0502020204030204" pitchFamily="34" charset="0"/>
                <a:cs typeface="Calibri" panose="020F0502020204030204" pitchFamily="34" charset="0"/>
              </a:rPr>
              <a:t>Shah Moni                    B00830791 </a:t>
            </a:r>
          </a:p>
          <a:p>
            <a:pPr fontAlgn="base"/>
            <a:r>
              <a:rPr lang="en-US" dirty="0" err="1">
                <a:latin typeface="Calibri" panose="020F0502020204030204" pitchFamily="34" charset="0"/>
                <a:cs typeface="Calibri" panose="020F0502020204030204" pitchFamily="34" charset="0"/>
              </a:rPr>
              <a:t>Tarpara</a:t>
            </a:r>
            <a:r>
              <a:rPr lang="en-US" dirty="0">
                <a:latin typeface="Calibri" panose="020F0502020204030204" pitchFamily="34" charset="0"/>
                <a:cs typeface="Calibri" panose="020F0502020204030204" pitchFamily="34" charset="0"/>
              </a:rPr>
              <a:t> Dhruv              B00856253 </a:t>
            </a:r>
          </a:p>
        </p:txBody>
      </p:sp>
    </p:spTree>
    <p:extLst>
      <p:ext uri="{BB962C8B-B14F-4D97-AF65-F5344CB8AC3E}">
        <p14:creationId xmlns:p14="http://schemas.microsoft.com/office/powerpoint/2010/main" val="35445243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D08D68-9194-4620-9A77-A8DC58EFED84}"/>
              </a:ext>
            </a:extLst>
          </p:cNvPr>
          <p:cNvSpPr>
            <a:spLocks noGrp="1"/>
          </p:cNvSpPr>
          <p:nvPr>
            <p:ph type="title"/>
          </p:nvPr>
        </p:nvSpPr>
        <p:spPr>
          <a:xfrm>
            <a:off x="84243" y="1128408"/>
            <a:ext cx="3227128" cy="4601183"/>
          </a:xfrm>
        </p:spPr>
        <p:txBody>
          <a:bodyPr/>
          <a:lstStyle/>
          <a:p>
            <a:r>
              <a:rPr lang="en-US"/>
              <a:t>Security &amp; Legal compliance</a:t>
            </a:r>
          </a:p>
        </p:txBody>
      </p:sp>
      <p:sp>
        <p:nvSpPr>
          <p:cNvPr id="3" name="Content Placeholder 2">
            <a:extLst>
              <a:ext uri="{FF2B5EF4-FFF2-40B4-BE49-F238E27FC236}">
                <a16:creationId xmlns:a16="http://schemas.microsoft.com/office/drawing/2014/main" id="{D1057E7A-0CAB-467A-852C-91933A8F56BD}"/>
              </a:ext>
            </a:extLst>
          </p:cNvPr>
          <p:cNvSpPr>
            <a:spLocks noGrp="1"/>
          </p:cNvSpPr>
          <p:nvPr>
            <p:ph idx="1"/>
          </p:nvPr>
        </p:nvSpPr>
        <p:spPr/>
        <p:txBody>
          <a:bodyPr/>
          <a:lstStyle/>
          <a:p>
            <a:pPr marL="0" indent="0">
              <a:buNone/>
            </a:pPr>
            <a:endParaRPr lang="en-US" dirty="0"/>
          </a:p>
          <a:p>
            <a:r>
              <a:rPr lang="en-US" dirty="0"/>
              <a:t>Only the Camera permission is requested to scan barcode.</a:t>
            </a:r>
          </a:p>
          <a:p>
            <a:r>
              <a:rPr lang="en-US" dirty="0"/>
              <a:t>The location permission is not needed by this app since the store location will be shown using the google maps app.</a:t>
            </a:r>
          </a:p>
          <a:p>
            <a:r>
              <a:rPr lang="en-US" dirty="0"/>
              <a:t>The images captured by barcode scanner processed locally. </a:t>
            </a:r>
          </a:p>
        </p:txBody>
      </p:sp>
    </p:spTree>
    <p:extLst>
      <p:ext uri="{BB962C8B-B14F-4D97-AF65-F5344CB8AC3E}">
        <p14:creationId xmlns:p14="http://schemas.microsoft.com/office/powerpoint/2010/main" val="3812994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EA8C7-5CA1-4C2E-B771-BA354CEFE61D}"/>
              </a:ext>
            </a:extLst>
          </p:cNvPr>
          <p:cNvSpPr>
            <a:spLocks noGrp="1"/>
          </p:cNvSpPr>
          <p:nvPr>
            <p:ph type="title"/>
          </p:nvPr>
        </p:nvSpPr>
        <p:spPr/>
        <p:txBody>
          <a:bodyPr/>
          <a:lstStyle/>
          <a:p>
            <a:r>
              <a:rPr lang="en-US" dirty="0"/>
              <a:t>Application Flow</a:t>
            </a:r>
          </a:p>
        </p:txBody>
      </p:sp>
      <p:pic>
        <p:nvPicPr>
          <p:cNvPr id="1026" name="Picture 2">
            <a:extLst>
              <a:ext uri="{FF2B5EF4-FFF2-40B4-BE49-F238E27FC236}">
                <a16:creationId xmlns:a16="http://schemas.microsoft.com/office/drawing/2014/main" id="{EC401A0C-4FCC-4C6E-83B5-F4F23208A9D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466139" y="2099388"/>
            <a:ext cx="8302666" cy="2799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98014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18CA9-8339-450B-8794-4733DD97D675}"/>
              </a:ext>
            </a:extLst>
          </p:cNvPr>
          <p:cNvSpPr>
            <a:spLocks noGrp="1"/>
          </p:cNvSpPr>
          <p:nvPr>
            <p:ph type="title"/>
          </p:nvPr>
        </p:nvSpPr>
        <p:spPr/>
        <p:txBody>
          <a:bodyPr/>
          <a:lstStyle/>
          <a:p>
            <a:r>
              <a:rPr lang="en-US"/>
              <a:t>Limitations</a:t>
            </a:r>
          </a:p>
        </p:txBody>
      </p:sp>
      <p:sp>
        <p:nvSpPr>
          <p:cNvPr id="3" name="Content Placeholder 2">
            <a:extLst>
              <a:ext uri="{FF2B5EF4-FFF2-40B4-BE49-F238E27FC236}">
                <a16:creationId xmlns:a16="http://schemas.microsoft.com/office/drawing/2014/main" id="{7E96F981-65C6-4B7B-85BD-67E8CE63DE87}"/>
              </a:ext>
            </a:extLst>
          </p:cNvPr>
          <p:cNvSpPr>
            <a:spLocks noGrp="1"/>
          </p:cNvSpPr>
          <p:nvPr>
            <p:ph idx="1"/>
          </p:nvPr>
        </p:nvSpPr>
        <p:spPr/>
        <p:txBody>
          <a:bodyPr/>
          <a:lstStyle/>
          <a:p>
            <a:r>
              <a:rPr lang="en-US" dirty="0"/>
              <a:t>Cannot sort the products by closest store due to free API key limit.</a:t>
            </a:r>
          </a:p>
          <a:p>
            <a:r>
              <a:rPr lang="en-US" dirty="0"/>
              <a:t>Cannot search multiple products at once.</a:t>
            </a:r>
          </a:p>
          <a:p>
            <a:r>
              <a:rPr lang="en-US" dirty="0"/>
              <a:t>Does not open the google maps within the application.</a:t>
            </a:r>
          </a:p>
          <a:p>
            <a:r>
              <a:rPr lang="en-US" dirty="0"/>
              <a:t>Does not fetch the actual prices of the product since the product details API is mocked.</a:t>
            </a:r>
          </a:p>
        </p:txBody>
      </p:sp>
    </p:spTree>
    <p:extLst>
      <p:ext uri="{BB962C8B-B14F-4D97-AF65-F5344CB8AC3E}">
        <p14:creationId xmlns:p14="http://schemas.microsoft.com/office/powerpoint/2010/main" val="9151723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0F9DC-199F-442B-AD9D-734BB8B9FA92}"/>
              </a:ext>
            </a:extLst>
          </p:cNvPr>
          <p:cNvSpPr>
            <a:spLocks noGrp="1"/>
          </p:cNvSpPr>
          <p:nvPr>
            <p:ph type="title"/>
          </p:nvPr>
        </p:nvSpPr>
        <p:spPr/>
        <p:txBody>
          <a:bodyPr/>
          <a:lstStyle/>
          <a:p>
            <a:r>
              <a:rPr lang="en-US"/>
              <a:t>Planning</a:t>
            </a:r>
          </a:p>
        </p:txBody>
      </p:sp>
      <p:sp>
        <p:nvSpPr>
          <p:cNvPr id="3" name="Content Placeholder 2">
            <a:extLst>
              <a:ext uri="{FF2B5EF4-FFF2-40B4-BE49-F238E27FC236}">
                <a16:creationId xmlns:a16="http://schemas.microsoft.com/office/drawing/2014/main" id="{3CF1BC17-EF11-4AB3-A12E-C084FBC80937}"/>
              </a:ext>
            </a:extLst>
          </p:cNvPr>
          <p:cNvSpPr>
            <a:spLocks noGrp="1"/>
          </p:cNvSpPr>
          <p:nvPr>
            <p:ph idx="1"/>
          </p:nvPr>
        </p:nvSpPr>
        <p:spPr/>
        <p:txBody>
          <a:bodyPr/>
          <a:lstStyle/>
          <a:p>
            <a:r>
              <a:rPr lang="en-US" b="1" dirty="0"/>
              <a:t>Feasibility Analysis, Potential Risk and Mitigation</a:t>
            </a:r>
            <a:r>
              <a:rPr lang="en-US" dirty="0"/>
              <a:t>: </a:t>
            </a:r>
          </a:p>
          <a:p>
            <a:pPr lvl="1"/>
            <a:r>
              <a:rPr lang="en-US" sz="1400" dirty="0"/>
              <a:t>SmartShopper is an application which compares the prices of commodities across different stores. Hence, the data required shall be accessed via the stores' API.</a:t>
            </a:r>
          </a:p>
          <a:p>
            <a:pPr lvl="1"/>
            <a:r>
              <a:rPr lang="en-US" sz="1400" dirty="0"/>
              <a:t> In the case of restricted API access, the app can be made to work with mock data and can satisfy the functional requirements.</a:t>
            </a:r>
          </a:p>
          <a:p>
            <a:pPr lvl="1"/>
            <a:r>
              <a:rPr lang="en-US" sz="1400" dirty="0"/>
              <a:t> Since the data are loosely coupled from the application, the app can be developed but requires adjustments in the schedule to accommodate time for data modelling and mock data creation.</a:t>
            </a:r>
          </a:p>
        </p:txBody>
      </p:sp>
    </p:spTree>
    <p:extLst>
      <p:ext uri="{BB962C8B-B14F-4D97-AF65-F5344CB8AC3E}">
        <p14:creationId xmlns:p14="http://schemas.microsoft.com/office/powerpoint/2010/main" val="1597565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B65DE-381B-4712-8D08-438F8D203991}"/>
              </a:ext>
            </a:extLst>
          </p:cNvPr>
          <p:cNvSpPr>
            <a:spLocks noGrp="1"/>
          </p:cNvSpPr>
          <p:nvPr>
            <p:ph type="title"/>
          </p:nvPr>
        </p:nvSpPr>
        <p:spPr/>
        <p:txBody>
          <a:bodyPr/>
          <a:lstStyle/>
          <a:p>
            <a:r>
              <a:rPr lang="en-US"/>
              <a:t>UI/UX Design</a:t>
            </a:r>
          </a:p>
        </p:txBody>
      </p:sp>
      <p:sp>
        <p:nvSpPr>
          <p:cNvPr id="3" name="Content Placeholder 2">
            <a:extLst>
              <a:ext uri="{FF2B5EF4-FFF2-40B4-BE49-F238E27FC236}">
                <a16:creationId xmlns:a16="http://schemas.microsoft.com/office/drawing/2014/main" id="{E6A04B36-0FC8-4CB5-8811-64A395AC0D45}"/>
              </a:ext>
            </a:extLst>
          </p:cNvPr>
          <p:cNvSpPr>
            <a:spLocks noGrp="1"/>
          </p:cNvSpPr>
          <p:nvPr>
            <p:ph idx="1"/>
          </p:nvPr>
        </p:nvSpPr>
        <p:spPr/>
        <p:txBody>
          <a:bodyPr>
            <a:normAutofit fontScale="92500" lnSpcReduction="10000"/>
          </a:bodyPr>
          <a:lstStyle/>
          <a:p>
            <a:endParaRPr lang="en-US" dirty="0"/>
          </a:p>
          <a:p>
            <a:r>
              <a:rPr lang="en-US" b="1" dirty="0"/>
              <a:t>Material Design</a:t>
            </a:r>
          </a:p>
          <a:p>
            <a:pPr lvl="1"/>
            <a:r>
              <a:rPr lang="en-US" dirty="0"/>
              <a:t>SmartShopper follows material design guidelines provided by Google, for improving user experience in mobile application (</a:t>
            </a:r>
            <a:r>
              <a:rPr lang="en-US" dirty="0">
                <a:hlinkClick r:id="rId2"/>
              </a:rPr>
              <a:t>https://material.io/design/</a:t>
            </a:r>
            <a:r>
              <a:rPr lang="en-US" dirty="0"/>
              <a:t>)  </a:t>
            </a:r>
            <a:br>
              <a:rPr lang="en-US" dirty="0"/>
            </a:br>
            <a:endParaRPr lang="en-US" dirty="0"/>
          </a:p>
          <a:p>
            <a:pPr lvl="1"/>
            <a:r>
              <a:rPr lang="en-US" dirty="0"/>
              <a:t>This app also implements dynamic duration for animations (Introduction Slides), which makes content easy to follow for users.(</a:t>
            </a:r>
            <a:r>
              <a:rPr lang="en-US" dirty="0">
                <a:hlinkClick r:id="rId3"/>
              </a:rPr>
              <a:t>https://material.io/design/motion/speed.html#duration-easing-dynamic-durations</a:t>
            </a:r>
            <a:r>
              <a:rPr lang="en-US" dirty="0"/>
              <a:t>) </a:t>
            </a:r>
          </a:p>
          <a:p>
            <a:r>
              <a:rPr lang="en-US" b="1" dirty="0"/>
              <a:t>Wireframe</a:t>
            </a:r>
          </a:p>
          <a:p>
            <a:pPr lvl="1"/>
            <a:r>
              <a:rPr lang="en-US" dirty="0"/>
              <a:t>Wireframes are designed considering users' behavior while shopping. HomeFragment is at the center since users tend to search the product by name most of the times. BarcodeScanner is on the right as users tend to search for any camera-based functionality to be accessed from either the center or on the side on which the camera is present (right for most of the phones)</a:t>
            </a:r>
          </a:p>
          <a:p>
            <a:pPr lvl="1"/>
            <a:r>
              <a:rPr lang="en-US" dirty="0"/>
              <a:t>BottomNavigation and other elements that requires user interactions are placed according to material design guideline, to make them easily reachable in modern large screen smartphones.</a:t>
            </a:r>
          </a:p>
          <a:p>
            <a:endParaRPr lang="en-US" dirty="0"/>
          </a:p>
        </p:txBody>
      </p:sp>
    </p:spTree>
    <p:extLst>
      <p:ext uri="{BB962C8B-B14F-4D97-AF65-F5344CB8AC3E}">
        <p14:creationId xmlns:p14="http://schemas.microsoft.com/office/powerpoint/2010/main" val="20698830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60985-A037-416C-8D7B-76E54E50560D}"/>
              </a:ext>
            </a:extLst>
          </p:cNvPr>
          <p:cNvSpPr>
            <a:spLocks noGrp="1"/>
          </p:cNvSpPr>
          <p:nvPr>
            <p:ph type="title"/>
          </p:nvPr>
        </p:nvSpPr>
        <p:spPr/>
        <p:txBody>
          <a:bodyPr/>
          <a:lstStyle/>
          <a:p>
            <a:r>
              <a:rPr lang="en-US" dirty="0"/>
              <a:t>Prototyping &amp; Development</a:t>
            </a:r>
          </a:p>
        </p:txBody>
      </p:sp>
      <p:sp>
        <p:nvSpPr>
          <p:cNvPr id="3" name="Content Placeholder 2">
            <a:extLst>
              <a:ext uri="{FF2B5EF4-FFF2-40B4-BE49-F238E27FC236}">
                <a16:creationId xmlns:a16="http://schemas.microsoft.com/office/drawing/2014/main" id="{068FD450-3071-495C-B181-0F3B07B8D210}"/>
              </a:ext>
            </a:extLst>
          </p:cNvPr>
          <p:cNvSpPr>
            <a:spLocks noGrp="1"/>
          </p:cNvSpPr>
          <p:nvPr>
            <p:ph idx="1"/>
          </p:nvPr>
        </p:nvSpPr>
        <p:spPr/>
        <p:txBody>
          <a:bodyPr/>
          <a:lstStyle/>
          <a:p>
            <a:r>
              <a:rPr lang="en-US" dirty="0"/>
              <a:t>The app had two prototypes for products list screen.</a:t>
            </a:r>
          </a:p>
          <a:p>
            <a:pPr lvl="1"/>
            <a:r>
              <a:rPr lang="en-US" dirty="0"/>
              <a:t>The first prototype used recycler view with card view. </a:t>
            </a:r>
          </a:p>
          <a:p>
            <a:pPr lvl="1"/>
            <a:r>
              <a:rPr lang="en-US" dirty="0"/>
              <a:t>In the second prototype, we used recycler view with folding cell view.</a:t>
            </a:r>
          </a:p>
          <a:p>
            <a:pPr lvl="1"/>
            <a:r>
              <a:rPr lang="en-US" dirty="0"/>
              <a:t>We discarded the first prototype and adopted the second prototype.</a:t>
            </a:r>
          </a:p>
          <a:p>
            <a:pPr lvl="1"/>
            <a:endParaRPr lang="en-US" dirty="0"/>
          </a:p>
          <a:p>
            <a:r>
              <a:rPr lang="en-US" dirty="0"/>
              <a:t>We also created a protype for google maps within an activity.</a:t>
            </a:r>
          </a:p>
        </p:txBody>
      </p:sp>
    </p:spTree>
    <p:extLst>
      <p:ext uri="{BB962C8B-B14F-4D97-AF65-F5344CB8AC3E}">
        <p14:creationId xmlns:p14="http://schemas.microsoft.com/office/powerpoint/2010/main" val="41649357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F7B3E-8670-411C-A729-932E5F9E2895}"/>
              </a:ext>
            </a:extLst>
          </p:cNvPr>
          <p:cNvSpPr>
            <a:spLocks noGrp="1"/>
          </p:cNvSpPr>
          <p:nvPr>
            <p:ph type="title"/>
          </p:nvPr>
        </p:nvSpPr>
        <p:spPr/>
        <p:txBody>
          <a:bodyPr/>
          <a:lstStyle/>
          <a:p>
            <a:r>
              <a:rPr lang="en-US" dirty="0"/>
              <a:t>Testing</a:t>
            </a:r>
          </a:p>
        </p:txBody>
      </p:sp>
      <p:sp>
        <p:nvSpPr>
          <p:cNvPr id="3" name="Content Placeholder 2">
            <a:extLst>
              <a:ext uri="{FF2B5EF4-FFF2-40B4-BE49-F238E27FC236}">
                <a16:creationId xmlns:a16="http://schemas.microsoft.com/office/drawing/2014/main" id="{D93EA360-5B48-417A-8A36-3FAE1D227022}"/>
              </a:ext>
            </a:extLst>
          </p:cNvPr>
          <p:cNvSpPr>
            <a:spLocks noGrp="1"/>
          </p:cNvSpPr>
          <p:nvPr>
            <p:ph idx="1"/>
          </p:nvPr>
        </p:nvSpPr>
        <p:spPr/>
        <p:txBody>
          <a:bodyPr/>
          <a:lstStyle/>
          <a:p>
            <a:r>
              <a:rPr lang="en-US" dirty="0"/>
              <a:t>App was rigorously tested by:</a:t>
            </a:r>
          </a:p>
          <a:p>
            <a:pPr lvl="1"/>
            <a:r>
              <a:rPr lang="en-US" dirty="0"/>
              <a:t>End-To-End Testing</a:t>
            </a:r>
          </a:p>
          <a:p>
            <a:pPr lvl="1"/>
            <a:r>
              <a:rPr lang="en-US" dirty="0"/>
              <a:t>Manual Testing</a:t>
            </a:r>
          </a:p>
          <a:p>
            <a:pPr lvl="1"/>
            <a:r>
              <a:rPr lang="en-US" dirty="0"/>
              <a:t>Integration Testing</a:t>
            </a:r>
          </a:p>
          <a:p>
            <a:pPr lvl="1"/>
            <a:r>
              <a:rPr lang="en-US" dirty="0"/>
              <a:t>Chaos Testing</a:t>
            </a:r>
          </a:p>
          <a:p>
            <a:pPr lvl="1"/>
            <a:endParaRPr lang="en-US" dirty="0"/>
          </a:p>
        </p:txBody>
      </p:sp>
    </p:spTree>
    <p:extLst>
      <p:ext uri="{BB962C8B-B14F-4D97-AF65-F5344CB8AC3E}">
        <p14:creationId xmlns:p14="http://schemas.microsoft.com/office/powerpoint/2010/main" val="1657236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F7B3E-8670-411C-A729-932E5F9E2895}"/>
              </a:ext>
            </a:extLst>
          </p:cNvPr>
          <p:cNvSpPr>
            <a:spLocks noGrp="1"/>
          </p:cNvSpPr>
          <p:nvPr>
            <p:ph type="title"/>
          </p:nvPr>
        </p:nvSpPr>
        <p:spPr/>
        <p:txBody>
          <a:bodyPr/>
          <a:lstStyle/>
          <a:p>
            <a:r>
              <a:rPr lang="en-US"/>
              <a:t>Application Demo</a:t>
            </a:r>
          </a:p>
        </p:txBody>
      </p:sp>
      <p:pic>
        <p:nvPicPr>
          <p:cNvPr id="4" name="VID-20200403-WA0020">
            <a:hlinkClick r:id="" action="ppaction://media"/>
            <a:extLst>
              <a:ext uri="{FF2B5EF4-FFF2-40B4-BE49-F238E27FC236}">
                <a16:creationId xmlns:a16="http://schemas.microsoft.com/office/drawing/2014/main" id="{09DCDB68-BDA9-4D2A-964B-C851CA831D6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373813" y="863600"/>
            <a:ext cx="2303462" cy="5121275"/>
          </a:xfrm>
        </p:spPr>
      </p:pic>
    </p:spTree>
    <p:extLst>
      <p:ext uri="{BB962C8B-B14F-4D97-AF65-F5344CB8AC3E}">
        <p14:creationId xmlns:p14="http://schemas.microsoft.com/office/powerpoint/2010/main" val="1474892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1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EFF13-2A21-4AE8-956E-D2EFD557B5EB}"/>
              </a:ext>
            </a:extLst>
          </p:cNvPr>
          <p:cNvSpPr>
            <a:spLocks noGrp="1"/>
          </p:cNvSpPr>
          <p:nvPr>
            <p:ph type="title"/>
          </p:nvPr>
        </p:nvSpPr>
        <p:spPr/>
        <p:txBody>
          <a:bodyPr/>
          <a:lstStyle/>
          <a:p>
            <a:r>
              <a:rPr lang="en-US"/>
              <a:t>Conclusion</a:t>
            </a:r>
          </a:p>
        </p:txBody>
      </p:sp>
      <p:sp>
        <p:nvSpPr>
          <p:cNvPr id="3" name="Content Placeholder 2">
            <a:extLst>
              <a:ext uri="{FF2B5EF4-FFF2-40B4-BE49-F238E27FC236}">
                <a16:creationId xmlns:a16="http://schemas.microsoft.com/office/drawing/2014/main" id="{DE6D4672-89C6-4D91-AD2D-810476D85BC2}"/>
              </a:ext>
            </a:extLst>
          </p:cNvPr>
          <p:cNvSpPr>
            <a:spLocks noGrp="1"/>
          </p:cNvSpPr>
          <p:nvPr>
            <p:ph idx="1"/>
          </p:nvPr>
        </p:nvSpPr>
        <p:spPr/>
        <p:txBody>
          <a:bodyPr/>
          <a:lstStyle/>
          <a:p>
            <a:r>
              <a:rPr lang="en-US" dirty="0"/>
              <a:t>Developing Smart Shopper was a great journey.</a:t>
            </a:r>
          </a:p>
          <a:p>
            <a:r>
              <a:rPr lang="en-US" dirty="0"/>
              <a:t>During the development process we learnt a lot about project deliverables, working on Version controls, Android App Development and finally the essence of teamwork.</a:t>
            </a:r>
          </a:p>
          <a:p>
            <a:r>
              <a:rPr lang="en-US" dirty="0"/>
              <a:t> Accepting and considering each other views was the most important quality we learned and developed during the app development.</a:t>
            </a:r>
          </a:p>
          <a:p>
            <a:r>
              <a:rPr lang="en-US" dirty="0"/>
              <a:t> SmartShopper is an application which strives to provide our users with the information about the cheapest groceries and other household products by comparing the prices from various stores.</a:t>
            </a:r>
          </a:p>
          <a:p>
            <a:r>
              <a:rPr lang="en-US" dirty="0"/>
              <a:t> Developing this application gave us all a real time exposure to industry projects and how to deal with last moments chaos.</a:t>
            </a:r>
          </a:p>
        </p:txBody>
      </p:sp>
    </p:spTree>
    <p:extLst>
      <p:ext uri="{BB962C8B-B14F-4D97-AF65-F5344CB8AC3E}">
        <p14:creationId xmlns:p14="http://schemas.microsoft.com/office/powerpoint/2010/main" val="8225979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2F7BE8-1DFA-4BA0-9B68-595FA01AFAFE}"/>
              </a:ext>
            </a:extLst>
          </p:cNvPr>
          <p:cNvSpPr>
            <a:spLocks noGrp="1"/>
          </p:cNvSpPr>
          <p:nvPr>
            <p:ph type="title"/>
          </p:nvPr>
        </p:nvSpPr>
        <p:spPr/>
        <p:txBody>
          <a:bodyPr>
            <a:normAutofit/>
          </a:bodyPr>
          <a:lstStyle/>
          <a:p>
            <a:r>
              <a:rPr lang="en-US" sz="4400"/>
              <a:t>Thank You</a:t>
            </a:r>
          </a:p>
        </p:txBody>
      </p:sp>
      <p:sp>
        <p:nvSpPr>
          <p:cNvPr id="3" name="Content Placeholder 2">
            <a:extLst>
              <a:ext uri="{FF2B5EF4-FFF2-40B4-BE49-F238E27FC236}">
                <a16:creationId xmlns:a16="http://schemas.microsoft.com/office/drawing/2014/main" id="{708F50FE-782C-4653-9368-9293A55C881E}"/>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875319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80AB4-9C40-47EC-8219-A5378F5B1534}"/>
              </a:ext>
            </a:extLst>
          </p:cNvPr>
          <p:cNvSpPr>
            <a:spLocks noGrp="1"/>
          </p:cNvSpPr>
          <p:nvPr>
            <p:ph type="title"/>
          </p:nvPr>
        </p:nvSpPr>
        <p:spPr>
          <a:xfrm>
            <a:off x="252919" y="1123837"/>
            <a:ext cx="3102840" cy="4601183"/>
          </a:xfrm>
        </p:spPr>
        <p:txBody>
          <a:bodyPr/>
          <a:lstStyle/>
          <a:p>
            <a:r>
              <a:rPr lang="en-US" dirty="0"/>
              <a:t>What is SmartShopper?</a:t>
            </a:r>
          </a:p>
        </p:txBody>
      </p:sp>
      <p:sp>
        <p:nvSpPr>
          <p:cNvPr id="3" name="Content Placeholder 2">
            <a:extLst>
              <a:ext uri="{FF2B5EF4-FFF2-40B4-BE49-F238E27FC236}">
                <a16:creationId xmlns:a16="http://schemas.microsoft.com/office/drawing/2014/main" id="{E68BF9D0-31E4-4F4A-92DD-1CB1C38F0DC5}"/>
              </a:ext>
            </a:extLst>
          </p:cNvPr>
          <p:cNvSpPr>
            <a:spLocks noGrp="1"/>
          </p:cNvSpPr>
          <p:nvPr>
            <p:ph idx="1"/>
          </p:nvPr>
        </p:nvSpPr>
        <p:spPr/>
        <p:txBody>
          <a:bodyPr/>
          <a:lstStyle/>
          <a:p>
            <a:r>
              <a:rPr lang="en-US" dirty="0"/>
              <a:t>The idea that motivated us to develop this mobile application is that, how as students we always try to be frugal with our expenses.</a:t>
            </a:r>
          </a:p>
          <a:p>
            <a:r>
              <a:rPr lang="en-US" dirty="0"/>
              <a:t> Also, the same is true for many people regardless of their age group or professions. </a:t>
            </a:r>
          </a:p>
          <a:p>
            <a:r>
              <a:rPr lang="en-US" dirty="0"/>
              <a:t>However, because of a busy schedule it is hard for many people to keep track of the best prices around the city. </a:t>
            </a:r>
          </a:p>
          <a:p>
            <a:r>
              <a:rPr lang="en-US" dirty="0"/>
              <a:t>That is why we decided to develop an application that can make it possible while not worrying about wasting any time.</a:t>
            </a:r>
          </a:p>
        </p:txBody>
      </p:sp>
    </p:spTree>
    <p:extLst>
      <p:ext uri="{BB962C8B-B14F-4D97-AF65-F5344CB8AC3E}">
        <p14:creationId xmlns:p14="http://schemas.microsoft.com/office/powerpoint/2010/main" val="143244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80AB4-9C40-47EC-8219-A5378F5B1534}"/>
              </a:ext>
            </a:extLst>
          </p:cNvPr>
          <p:cNvSpPr>
            <a:spLocks noGrp="1"/>
          </p:cNvSpPr>
          <p:nvPr>
            <p:ph type="title"/>
          </p:nvPr>
        </p:nvSpPr>
        <p:spPr>
          <a:xfrm>
            <a:off x="252919" y="1123837"/>
            <a:ext cx="3102840" cy="4601183"/>
          </a:xfrm>
        </p:spPr>
        <p:txBody>
          <a:bodyPr/>
          <a:lstStyle/>
          <a:p>
            <a:r>
              <a:rPr lang="en-US" dirty="0"/>
              <a:t>Why is SmartShopper</a:t>
            </a:r>
            <a:br>
              <a:rPr lang="en-US" dirty="0"/>
            </a:br>
            <a:r>
              <a:rPr lang="en-US" dirty="0"/>
              <a:t>needed?</a:t>
            </a:r>
          </a:p>
        </p:txBody>
      </p:sp>
      <p:sp>
        <p:nvSpPr>
          <p:cNvPr id="3" name="Content Placeholder 2">
            <a:extLst>
              <a:ext uri="{FF2B5EF4-FFF2-40B4-BE49-F238E27FC236}">
                <a16:creationId xmlns:a16="http://schemas.microsoft.com/office/drawing/2014/main" id="{E68BF9D0-31E4-4F4A-92DD-1CB1C38F0DC5}"/>
              </a:ext>
            </a:extLst>
          </p:cNvPr>
          <p:cNvSpPr>
            <a:spLocks noGrp="1"/>
          </p:cNvSpPr>
          <p:nvPr>
            <p:ph idx="1"/>
          </p:nvPr>
        </p:nvSpPr>
        <p:spPr/>
        <p:txBody>
          <a:bodyPr/>
          <a:lstStyle/>
          <a:p>
            <a:r>
              <a:rPr lang="en-US" dirty="0">
                <a:solidFill>
                  <a:srgbClr val="000000"/>
                </a:solidFill>
              </a:rPr>
              <a:t>SmartShopper provides the information about the cheapest groceries and other household products by comparing the prices from various stores.</a:t>
            </a:r>
          </a:p>
          <a:p>
            <a:r>
              <a:rPr lang="en-US" dirty="0">
                <a:solidFill>
                  <a:srgbClr val="000000"/>
                </a:solidFill>
              </a:rPr>
              <a:t> Application Benefits:</a:t>
            </a:r>
          </a:p>
          <a:p>
            <a:pPr lvl="1"/>
            <a:r>
              <a:rPr lang="en-US" dirty="0">
                <a:solidFill>
                  <a:srgbClr val="000000"/>
                </a:solidFill>
              </a:rPr>
              <a:t>Provides an economical shopping experience.</a:t>
            </a:r>
          </a:p>
          <a:p>
            <a:pPr lvl="1"/>
            <a:r>
              <a:rPr lang="en-US" dirty="0">
                <a:solidFill>
                  <a:srgbClr val="000000"/>
                </a:solidFill>
              </a:rPr>
              <a:t>Provides a feature to scan the barcode of a product to lookup. </a:t>
            </a:r>
          </a:p>
          <a:p>
            <a:pPr lvl="1"/>
            <a:r>
              <a:rPr lang="en-US" dirty="0">
                <a:solidFill>
                  <a:srgbClr val="000000"/>
                </a:solidFill>
              </a:rPr>
              <a:t>Shows the location of the store that is selling the desired product for the best price.</a:t>
            </a:r>
          </a:p>
          <a:p>
            <a:pPr lvl="1"/>
            <a:r>
              <a:rPr lang="en-US" dirty="0">
                <a:solidFill>
                  <a:srgbClr val="000000"/>
                </a:solidFill>
              </a:rPr>
              <a:t>Uses Google map in order to help the user find their way to the store.</a:t>
            </a:r>
            <a:endParaRPr lang="en-US" dirty="0"/>
          </a:p>
        </p:txBody>
      </p:sp>
    </p:spTree>
    <p:extLst>
      <p:ext uri="{BB962C8B-B14F-4D97-AF65-F5344CB8AC3E}">
        <p14:creationId xmlns:p14="http://schemas.microsoft.com/office/powerpoint/2010/main" val="41575745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95FF0-ABA8-4054-A00B-0B3E13A0EA9E}"/>
              </a:ext>
            </a:extLst>
          </p:cNvPr>
          <p:cNvSpPr>
            <a:spLocks noGrp="1"/>
          </p:cNvSpPr>
          <p:nvPr>
            <p:ph type="title"/>
          </p:nvPr>
        </p:nvSpPr>
        <p:spPr/>
        <p:txBody>
          <a:bodyPr/>
          <a:lstStyle/>
          <a:p>
            <a:r>
              <a:rPr lang="en-US"/>
              <a:t>Target Audience</a:t>
            </a:r>
          </a:p>
        </p:txBody>
      </p:sp>
      <p:sp>
        <p:nvSpPr>
          <p:cNvPr id="3" name="Content Placeholder 2">
            <a:extLst>
              <a:ext uri="{FF2B5EF4-FFF2-40B4-BE49-F238E27FC236}">
                <a16:creationId xmlns:a16="http://schemas.microsoft.com/office/drawing/2014/main" id="{AFF7AC63-29CB-4ADB-AA96-E238AE8E5CF2}"/>
              </a:ext>
            </a:extLst>
          </p:cNvPr>
          <p:cNvSpPr>
            <a:spLocks noGrp="1"/>
          </p:cNvSpPr>
          <p:nvPr>
            <p:ph idx="1"/>
          </p:nvPr>
        </p:nvSpPr>
        <p:spPr/>
        <p:txBody>
          <a:bodyPr/>
          <a:lstStyle/>
          <a:p>
            <a:r>
              <a:rPr lang="en-US" dirty="0"/>
              <a:t>This application has been developed keeping in mind the people who try hard to be economical with their expenses. </a:t>
            </a:r>
          </a:p>
          <a:p>
            <a:r>
              <a:rPr lang="en-US" dirty="0"/>
              <a:t>Low-income group such as students as well as the working professionals with moderate income. </a:t>
            </a:r>
          </a:p>
          <a:p>
            <a:r>
              <a:rPr lang="en-US" dirty="0"/>
              <a:t> Also, at this moment the scope of this application is limited to Halifax city as for any product, only the prices from stores within the Halifax region will be compared.</a:t>
            </a:r>
          </a:p>
        </p:txBody>
      </p:sp>
    </p:spTree>
    <p:extLst>
      <p:ext uri="{BB962C8B-B14F-4D97-AF65-F5344CB8AC3E}">
        <p14:creationId xmlns:p14="http://schemas.microsoft.com/office/powerpoint/2010/main" val="596764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85FB9-0228-4241-8D26-F023578D0BEC}"/>
              </a:ext>
            </a:extLst>
          </p:cNvPr>
          <p:cNvSpPr>
            <a:spLocks noGrp="1"/>
          </p:cNvSpPr>
          <p:nvPr>
            <p:ph type="title"/>
          </p:nvPr>
        </p:nvSpPr>
        <p:spPr/>
        <p:txBody>
          <a:bodyPr/>
          <a:lstStyle/>
          <a:p>
            <a:r>
              <a:rPr lang="en-US" dirty="0"/>
              <a:t>Usage Environment</a:t>
            </a:r>
          </a:p>
        </p:txBody>
      </p:sp>
      <p:sp>
        <p:nvSpPr>
          <p:cNvPr id="3" name="Content Placeholder 2">
            <a:extLst>
              <a:ext uri="{FF2B5EF4-FFF2-40B4-BE49-F238E27FC236}">
                <a16:creationId xmlns:a16="http://schemas.microsoft.com/office/drawing/2014/main" id="{15B026A6-8187-4D15-B25F-8C1DDCF09345}"/>
              </a:ext>
            </a:extLst>
          </p:cNvPr>
          <p:cNvSpPr>
            <a:spLocks noGrp="1"/>
          </p:cNvSpPr>
          <p:nvPr>
            <p:ph idx="1"/>
          </p:nvPr>
        </p:nvSpPr>
        <p:spPr/>
        <p:txBody>
          <a:bodyPr/>
          <a:lstStyle/>
          <a:p>
            <a:r>
              <a:rPr lang="en-US" dirty="0"/>
              <a:t>SmartShopper app requires internet connectivity.</a:t>
            </a:r>
          </a:p>
          <a:p>
            <a:r>
              <a:rPr lang="en-US" dirty="0"/>
              <a:t>As long as the user stays connected, the app can be used from anywhere.</a:t>
            </a:r>
          </a:p>
          <a:p>
            <a:r>
              <a:rPr lang="en-US" dirty="0"/>
              <a:t>Users are more likely to use the app from home, before going out for buying stuff they need. Also, staying connected to the network is not critical for the app as users can use the app once the connectivity is back. Connection drop and sudden non-usability of this app has minimal impact on user's state of mind.</a:t>
            </a:r>
          </a:p>
        </p:txBody>
      </p:sp>
    </p:spTree>
    <p:extLst>
      <p:ext uri="{BB962C8B-B14F-4D97-AF65-F5344CB8AC3E}">
        <p14:creationId xmlns:p14="http://schemas.microsoft.com/office/powerpoint/2010/main" val="416816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4B835-771B-429A-8565-A097D3724140}"/>
              </a:ext>
            </a:extLst>
          </p:cNvPr>
          <p:cNvSpPr>
            <a:spLocks noGrp="1"/>
          </p:cNvSpPr>
          <p:nvPr>
            <p:ph type="title"/>
          </p:nvPr>
        </p:nvSpPr>
        <p:spPr/>
        <p:txBody>
          <a:bodyPr/>
          <a:lstStyle/>
          <a:p>
            <a:r>
              <a:rPr lang="en-US"/>
              <a:t>Primary Features</a:t>
            </a:r>
          </a:p>
        </p:txBody>
      </p:sp>
      <p:sp>
        <p:nvSpPr>
          <p:cNvPr id="3" name="Content Placeholder 2">
            <a:extLst>
              <a:ext uri="{FF2B5EF4-FFF2-40B4-BE49-F238E27FC236}">
                <a16:creationId xmlns:a16="http://schemas.microsoft.com/office/drawing/2014/main" id="{7F3DBCCA-9901-484C-B6F5-10D449A4D184}"/>
              </a:ext>
            </a:extLst>
          </p:cNvPr>
          <p:cNvSpPr>
            <a:spLocks noGrp="1"/>
          </p:cNvSpPr>
          <p:nvPr>
            <p:ph idx="1"/>
          </p:nvPr>
        </p:nvSpPr>
        <p:spPr/>
        <p:txBody>
          <a:bodyPr/>
          <a:lstStyle/>
          <a:p>
            <a:r>
              <a:rPr lang="en-US" dirty="0"/>
              <a:t>Search Product by name</a:t>
            </a:r>
          </a:p>
          <a:p>
            <a:r>
              <a:rPr lang="en-US" dirty="0"/>
              <a:t>Search Product by barcode</a:t>
            </a:r>
          </a:p>
          <a:p>
            <a:r>
              <a:rPr lang="en-US" dirty="0"/>
              <a:t>Show Product Details</a:t>
            </a:r>
          </a:p>
          <a:p>
            <a:r>
              <a:rPr lang="en-US" dirty="0"/>
              <a:t>Shopping List</a:t>
            </a:r>
          </a:p>
          <a:p>
            <a:r>
              <a:rPr lang="en-US" dirty="0"/>
              <a:t>Navigate to nearest store.</a:t>
            </a:r>
          </a:p>
          <a:p>
            <a:endParaRPr lang="en-US" dirty="0"/>
          </a:p>
        </p:txBody>
      </p:sp>
    </p:spTree>
    <p:extLst>
      <p:ext uri="{BB962C8B-B14F-4D97-AF65-F5344CB8AC3E}">
        <p14:creationId xmlns:p14="http://schemas.microsoft.com/office/powerpoint/2010/main" val="2983919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8C05B-9D68-4503-801C-189889C82986}"/>
              </a:ext>
            </a:extLst>
          </p:cNvPr>
          <p:cNvSpPr>
            <a:spLocks noGrp="1"/>
          </p:cNvSpPr>
          <p:nvPr>
            <p:ph type="title"/>
          </p:nvPr>
        </p:nvSpPr>
        <p:spPr/>
        <p:txBody>
          <a:bodyPr/>
          <a:lstStyle/>
          <a:p>
            <a:r>
              <a:rPr lang="en-US"/>
              <a:t>Business Model:</a:t>
            </a:r>
          </a:p>
        </p:txBody>
      </p:sp>
      <p:sp>
        <p:nvSpPr>
          <p:cNvPr id="3" name="Content Placeholder 2">
            <a:extLst>
              <a:ext uri="{FF2B5EF4-FFF2-40B4-BE49-F238E27FC236}">
                <a16:creationId xmlns:a16="http://schemas.microsoft.com/office/drawing/2014/main" id="{23040F2D-49C1-46CB-99F0-6ABD0815E002}"/>
              </a:ext>
            </a:extLst>
          </p:cNvPr>
          <p:cNvSpPr>
            <a:spLocks noGrp="1"/>
          </p:cNvSpPr>
          <p:nvPr>
            <p:ph idx="1"/>
          </p:nvPr>
        </p:nvSpPr>
        <p:spPr/>
        <p:txBody>
          <a:bodyPr/>
          <a:lstStyle/>
          <a:p>
            <a:r>
              <a:rPr lang="en-US" dirty="0"/>
              <a:t>Application will be available on the google play store if uploaded.</a:t>
            </a:r>
          </a:p>
          <a:p>
            <a:r>
              <a:rPr lang="en-US" dirty="0"/>
              <a:t>Application is currently available on Gitlab repository (</a:t>
            </a:r>
            <a:r>
              <a:rPr lang="en-US" dirty="0">
                <a:hlinkClick r:id="rId2"/>
              </a:rPr>
              <a:t>https://git.cs.dal.ca/tarpara/smartshopper.git</a:t>
            </a:r>
            <a:r>
              <a:rPr lang="en-US" dirty="0"/>
              <a:t> )</a:t>
            </a:r>
          </a:p>
          <a:p>
            <a:r>
              <a:rPr lang="en-US" dirty="0"/>
              <a:t>We are adopting the Free Model that is completely free (No ads as well)</a:t>
            </a:r>
          </a:p>
          <a:p>
            <a:endParaRPr lang="en-US" dirty="0"/>
          </a:p>
        </p:txBody>
      </p:sp>
    </p:spTree>
    <p:extLst>
      <p:ext uri="{BB962C8B-B14F-4D97-AF65-F5344CB8AC3E}">
        <p14:creationId xmlns:p14="http://schemas.microsoft.com/office/powerpoint/2010/main" val="20191245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2FEA8-D1A6-496F-A6DD-E6086E701FA4}"/>
              </a:ext>
            </a:extLst>
          </p:cNvPr>
          <p:cNvSpPr>
            <a:spLocks noGrp="1"/>
          </p:cNvSpPr>
          <p:nvPr>
            <p:ph type="title"/>
          </p:nvPr>
        </p:nvSpPr>
        <p:spPr/>
        <p:txBody>
          <a:bodyPr/>
          <a:lstStyle/>
          <a:p>
            <a:r>
              <a:rPr lang="en-IN"/>
              <a:t>Usability</a:t>
            </a:r>
            <a:endParaRPr lang="en-US"/>
          </a:p>
        </p:txBody>
      </p:sp>
      <p:sp>
        <p:nvSpPr>
          <p:cNvPr id="3" name="Content Placeholder 2">
            <a:extLst>
              <a:ext uri="{FF2B5EF4-FFF2-40B4-BE49-F238E27FC236}">
                <a16:creationId xmlns:a16="http://schemas.microsoft.com/office/drawing/2014/main" id="{D73EB51D-C347-4285-A35D-91C1774B51C0}"/>
              </a:ext>
            </a:extLst>
          </p:cNvPr>
          <p:cNvSpPr>
            <a:spLocks noGrp="1"/>
          </p:cNvSpPr>
          <p:nvPr>
            <p:ph idx="1"/>
          </p:nvPr>
        </p:nvSpPr>
        <p:spPr/>
        <p:txBody>
          <a:bodyPr/>
          <a:lstStyle/>
          <a:p>
            <a:r>
              <a:rPr lang="en-US"/>
              <a:t>Help and Documentation provided</a:t>
            </a:r>
            <a:br>
              <a:rPr lang="en-US"/>
            </a:br>
            <a:endParaRPr lang="en-US"/>
          </a:p>
          <a:p>
            <a:r>
              <a:rPr lang="en-US"/>
              <a:t>Ease of Use – Simple User Interface</a:t>
            </a:r>
          </a:p>
          <a:p>
            <a:pPr lvl="1"/>
            <a:r>
              <a:rPr lang="en-US"/>
              <a:t>Simple Navigation</a:t>
            </a:r>
          </a:p>
          <a:p>
            <a:pPr lvl="1"/>
            <a:r>
              <a:rPr lang="en-US"/>
              <a:t>Clear and Concise Content</a:t>
            </a:r>
          </a:p>
          <a:p>
            <a:pPr lvl="1"/>
            <a:r>
              <a:rPr lang="en-US"/>
              <a:t>Complete onboarding – Using the Intro Slides</a:t>
            </a:r>
          </a:p>
          <a:p>
            <a:pPr lvl="1"/>
            <a:endParaRPr lang="en-US"/>
          </a:p>
          <a:p>
            <a:endParaRPr lang="en-US"/>
          </a:p>
          <a:p>
            <a:endParaRPr lang="en-US"/>
          </a:p>
        </p:txBody>
      </p:sp>
    </p:spTree>
    <p:extLst>
      <p:ext uri="{BB962C8B-B14F-4D97-AF65-F5344CB8AC3E}">
        <p14:creationId xmlns:p14="http://schemas.microsoft.com/office/powerpoint/2010/main" val="20909673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07048-43DA-4E4C-AF94-C338D7B6EF98}"/>
              </a:ext>
            </a:extLst>
          </p:cNvPr>
          <p:cNvSpPr>
            <a:spLocks noGrp="1"/>
          </p:cNvSpPr>
          <p:nvPr>
            <p:ph type="title"/>
          </p:nvPr>
        </p:nvSpPr>
        <p:spPr/>
        <p:txBody>
          <a:bodyPr/>
          <a:lstStyle/>
          <a:p>
            <a:r>
              <a:rPr lang="en-US"/>
              <a:t>Accessibility</a:t>
            </a:r>
          </a:p>
        </p:txBody>
      </p:sp>
      <p:sp>
        <p:nvSpPr>
          <p:cNvPr id="3" name="Content Placeholder 2">
            <a:extLst>
              <a:ext uri="{FF2B5EF4-FFF2-40B4-BE49-F238E27FC236}">
                <a16:creationId xmlns:a16="http://schemas.microsoft.com/office/drawing/2014/main" id="{A186C0F2-5B01-4323-8343-030ED232115C}"/>
              </a:ext>
            </a:extLst>
          </p:cNvPr>
          <p:cNvSpPr>
            <a:spLocks noGrp="1"/>
          </p:cNvSpPr>
          <p:nvPr>
            <p:ph idx="1"/>
          </p:nvPr>
        </p:nvSpPr>
        <p:spPr/>
        <p:txBody>
          <a:bodyPr/>
          <a:lstStyle/>
          <a:p>
            <a:r>
              <a:rPr lang="en-US" dirty="0"/>
              <a:t>This application can be run only in a device with Android Nougat and beyond with covers 86% of all android devices.(</a:t>
            </a:r>
            <a:r>
              <a:rPr lang="en-US" dirty="0">
                <a:hlinkClick r:id="rId2"/>
              </a:rPr>
              <a:t>https://gs.statcounter.com/android-version-market-share/mobile-tablet/worldwide</a:t>
            </a:r>
            <a:r>
              <a:rPr lang="en-US" dirty="0"/>
              <a:t>) </a:t>
            </a:r>
          </a:p>
          <a:p>
            <a:r>
              <a:rPr lang="en-US" dirty="0"/>
              <a:t>Requires internet connection to work.</a:t>
            </a:r>
          </a:p>
          <a:p>
            <a:r>
              <a:rPr lang="en-US" dirty="0"/>
              <a:t>Requires camera for best results.</a:t>
            </a:r>
          </a:p>
        </p:txBody>
      </p:sp>
    </p:spTree>
    <p:extLst>
      <p:ext uri="{BB962C8B-B14F-4D97-AF65-F5344CB8AC3E}">
        <p14:creationId xmlns:p14="http://schemas.microsoft.com/office/powerpoint/2010/main" val="4268916488"/>
      </p:ext>
    </p:extLst>
  </p:cSld>
  <p:clrMapOvr>
    <a:masterClrMapping/>
  </p:clrMapOvr>
</p:sld>
</file>

<file path=ppt/theme/theme1.xml><?xml version="1.0" encoding="utf-8"?>
<a:theme xmlns:a="http://schemas.openxmlformats.org/drawingml/2006/main" name="Frame">
  <a:themeElements>
    <a:clrScheme name="Custom 1">
      <a:dk1>
        <a:srgbClr val="000000"/>
      </a:dk1>
      <a:lt1>
        <a:srgbClr val="FFFFFF"/>
      </a:lt1>
      <a:dk2>
        <a:srgbClr val="545454"/>
      </a:dk2>
      <a:lt2>
        <a:srgbClr val="FFFFFF"/>
      </a:lt2>
      <a:accent1>
        <a:srgbClr val="0070C0"/>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ilk Glass">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979E70BF927C646983E017DE495B809" ma:contentTypeVersion="6" ma:contentTypeDescription="Create a new document." ma:contentTypeScope="" ma:versionID="ee3b0e0597b5662556a1a7475b98e9ff">
  <xsd:schema xmlns:xsd="http://www.w3.org/2001/XMLSchema" xmlns:xs="http://www.w3.org/2001/XMLSchema" xmlns:p="http://schemas.microsoft.com/office/2006/metadata/properties" xmlns:ns2="f9954f8b-dce3-49df-a5e4-3cd0ab5303c5" xmlns:ns3="29c4c28b-f779-4b10-bdcd-edb1b93dfcee" targetNamespace="http://schemas.microsoft.com/office/2006/metadata/properties" ma:root="true" ma:fieldsID="0142ca081a99e3b101bafb0612a8b561" ns2:_="" ns3:_="">
    <xsd:import namespace="f9954f8b-dce3-49df-a5e4-3cd0ab5303c5"/>
    <xsd:import namespace="29c4c28b-f779-4b10-bdcd-edb1b93dfcee"/>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9954f8b-dce3-49df-a5e4-3cd0ab5303c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9c4c28b-f779-4b10-bdcd-edb1b93dfcee"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C00CC5D-A0E1-4BB9-B6AC-BF7BD66158F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9954f8b-dce3-49df-a5e4-3cd0ab5303c5"/>
    <ds:schemaRef ds:uri="29c4c28b-f779-4b10-bdcd-edb1b93dfce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67BC29A-17DF-4516-981D-8C7431147607}">
  <ds:schemaRefs>
    <ds:schemaRef ds:uri="http://schemas.microsoft.com/office/2006/documentManagement/types"/>
    <ds:schemaRef ds:uri="http://www.w3.org/XML/1998/namespace"/>
    <ds:schemaRef ds:uri="29c4c28b-f779-4b10-bdcd-edb1b93dfcee"/>
    <ds:schemaRef ds:uri="http://purl.org/dc/terms/"/>
    <ds:schemaRef ds:uri="f9954f8b-dce3-49df-a5e4-3cd0ab5303c5"/>
    <ds:schemaRef ds:uri="http://purl.org/dc/elements/1.1/"/>
    <ds:schemaRef ds:uri="http://schemas.microsoft.com/office/infopath/2007/PartnerControls"/>
    <ds:schemaRef ds:uri="http://schemas.openxmlformats.org/package/2006/metadata/core-properties"/>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8547A67E-C8A1-45D0-A77E-9323822C50F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TM03457475[[fn=Frame]]</Template>
  <TotalTime>39</TotalTime>
  <Words>784</Words>
  <Application>Microsoft Office PowerPoint</Application>
  <PresentationFormat>Widescreen</PresentationFormat>
  <Paragraphs>95</Paragraphs>
  <Slides>19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Calibri</vt:lpstr>
      <vt:lpstr>Corbel</vt:lpstr>
      <vt:lpstr>Times New Roman</vt:lpstr>
      <vt:lpstr>Wingdings 2</vt:lpstr>
      <vt:lpstr>Frame</vt:lpstr>
      <vt:lpstr>PowerPoint Presentation</vt:lpstr>
      <vt:lpstr>What is SmartShopper?</vt:lpstr>
      <vt:lpstr>Why is SmartShopper needed?</vt:lpstr>
      <vt:lpstr>Target Audience</vt:lpstr>
      <vt:lpstr>Usage Environment</vt:lpstr>
      <vt:lpstr>Primary Features</vt:lpstr>
      <vt:lpstr>Business Model:</vt:lpstr>
      <vt:lpstr>Usability</vt:lpstr>
      <vt:lpstr>Accessibility</vt:lpstr>
      <vt:lpstr>Security &amp; Legal compliance</vt:lpstr>
      <vt:lpstr>Application Flow</vt:lpstr>
      <vt:lpstr>Limitations</vt:lpstr>
      <vt:lpstr>Planning</vt:lpstr>
      <vt:lpstr>UI/UX Design</vt:lpstr>
      <vt:lpstr>Prototyping &amp; Development</vt:lpstr>
      <vt:lpstr>Testing</vt:lpstr>
      <vt:lpstr>Application Demo</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SRIRAM PONANGI</dc:creator>
  <cp:lastModifiedBy>Sriram Ponangi</cp:lastModifiedBy>
  <cp:revision>9</cp:revision>
  <dcterms:created xsi:type="dcterms:W3CDTF">2020-03-30T18:44:47Z</dcterms:created>
  <dcterms:modified xsi:type="dcterms:W3CDTF">2020-04-04T03:07:30Z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0x0101003979E70BF927C646983E017DE495B809</vt:lpwstr>
  </property>
</Properties>
</file>

<file path=docProps/thumbnail.jpeg>
</file>